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9" r:id="rId4"/>
    <p:sldId id="270" r:id="rId5"/>
    <p:sldId id="259" r:id="rId6"/>
    <p:sldId id="260" r:id="rId7"/>
    <p:sldId id="274" r:id="rId8"/>
    <p:sldId id="263" r:id="rId9"/>
    <p:sldId id="266" r:id="rId10"/>
    <p:sldId id="272" r:id="rId11"/>
    <p:sldId id="264" r:id="rId12"/>
    <p:sldId id="273" r:id="rId13"/>
    <p:sldId id="268" r:id="rId14"/>
    <p:sldId id="269" r:id="rId15"/>
    <p:sldId id="271" r:id="rId16"/>
    <p:sldId id="276" r:id="rId17"/>
    <p:sldId id="278" r:id="rId18"/>
    <p:sldId id="267" r:id="rId19"/>
    <p:sldId id="275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6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4"/>
    <p:restoredTop sz="95839"/>
  </p:normalViewPr>
  <p:slideViewPr>
    <p:cSldViewPr snapToGrid="0">
      <p:cViewPr>
        <p:scale>
          <a:sx n="90" d="100"/>
          <a:sy n="90" d="100"/>
        </p:scale>
        <p:origin x="71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FAD28-D438-5F42-9B50-3AB7E9ACF188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B0B35-5692-434C-BB38-D2A22AD99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5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FECC-166A-A91E-B179-9EC08B441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D5F-CFCE-25F7-07C9-829988C5F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1BDE4-513E-10C5-5E68-44658245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57E97-51D0-88C1-A18C-8B7A8808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82E94-83A1-29E2-F9A6-AD8ACF44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AFE0-9288-8663-6088-7233B5CE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16523-37B2-A967-6F4A-23C56F94A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9E3CF-16C6-4580-4F6F-F96D5EB2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18DC0-8055-EC4F-9FB7-390B43F1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92CD7-E256-218D-48EA-9B01CAC4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2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EF64A-C391-314B-D039-B65BAA09C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C101B-3204-9C67-AAC3-01B1E75E4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14D39-6ADA-58B7-0E2C-4CEA0C57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8B006-8A6D-CC51-B0AB-497AB521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86E3F-4385-0A6E-8E10-1D635658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4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5704-8E8B-FA1A-D0DC-0B042181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031F-75F8-840D-63EB-B484E050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E6B59-5400-BF7B-B26F-96B5342A1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FE34-7EE9-780A-541B-49F10C85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1D227-CDF3-860E-2E87-BA4AA9D4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2609-1431-0D6E-F23C-0E40869C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336B4-3198-6AB4-E9A0-3F1D4C32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26BA-91FB-65CA-C5FE-EA49F834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3C40B-47D7-9207-F684-809C2426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52854-F6E3-DDB7-18EF-533D7CC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5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58CB-023A-6AFA-0305-03C28124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BBB3B-C6E5-A0DF-1710-5A96BB0BB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DBC2F-AB33-A646-1FB1-B86151C9D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EA8C9-3478-E9CC-AE85-C3684EF17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224D3-B27D-F116-C074-864C6DEA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D8C8B-EF8D-A71D-9384-1E48800A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5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9E32-88CF-FA43-A237-0091C8C1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FAC8-89AA-842E-8016-D12343173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8D9DD-88F3-6E75-0072-E63B9A23C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2CAD1-AA5B-7635-6E21-49EAF83C6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89C6A-94BD-B4FA-73F2-3D6C5790D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36164E-C411-80C9-2D1F-5137EC0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C8D32-C8B4-7647-691D-814767D1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D102E-C3EC-B111-7C35-E98B47A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38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5EDA-85E5-38DA-9CD6-46A37093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BCC59-7502-0396-B300-E649B8DD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0A1EA-9E0E-51AA-227E-A02F9DB7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8A9C9-4DFC-E976-6EC9-5BCBF502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3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62606-6C4D-054D-AB03-B1F09D2D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8E59C-36B2-5F4B-8880-97E7EE8B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2B1C2-CABE-5EA9-BB5C-F9ED03F9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9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41EC-6790-2550-7CF1-509D9BE1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DBA7-6F17-21BF-B49E-92DE5D97C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5F0E4-F235-AAA0-2114-7B5823B2A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9138C-D967-1BAC-1B15-E20E4230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C8DA0-DF0A-4549-0E8F-B9A56FAC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2C8D0-0CA7-D76C-9BEF-996D5F5D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0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62C5-6F54-C7C8-01DB-9B84DC5A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CECE0-9F5C-BD2E-6DE0-301E2F015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3B757-4ED6-6213-BB93-0A3D68E0E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5696C-D549-CB57-C3F3-392AE715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B04D1-FDAA-96B4-2877-57058DEA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9B4E0-CA8C-A5FC-4A2E-F4A03CCF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4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A5888-6B89-D806-89DB-3C972BC1C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B3F20-C216-E829-01CC-FF90B6652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6163-C387-CD5D-CE78-283F4A3FE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ECA62-9134-5640-9931-0C47892ABAF9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BF12D-3A11-0FA5-81CB-A96CE46CC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3134B-76A2-1BA5-0309-A58084CD9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EEAA7-F630-D74A-A4A1-522CA248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4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ellular_component" TargetMode="External"/><Relationship Id="rId13" Type="http://schemas.openxmlformats.org/officeDocument/2006/relationships/hyperlink" Target="https://en.wikipedia.org/wiki/Tissue_(biology)" TargetMode="External"/><Relationship Id="rId3" Type="http://schemas.openxmlformats.org/officeDocument/2006/relationships/hyperlink" Target="https://en.wikipedia.org/wiki/Gene" TargetMode="External"/><Relationship Id="rId7" Type="http://schemas.openxmlformats.org/officeDocument/2006/relationships/hyperlink" Target="https://en.wikipedia.org/wiki/Genome_annotation" TargetMode="External"/><Relationship Id="rId12" Type="http://schemas.openxmlformats.org/officeDocument/2006/relationships/hyperlink" Target="https://en.wikipedia.org/wiki/Biological_process" TargetMode="External"/><Relationship Id="rId2" Type="http://schemas.openxmlformats.org/officeDocument/2006/relationships/hyperlink" Target="https://en.wikipedia.org/wiki/Bioinformatics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ntrolled_vocabulary" TargetMode="External"/><Relationship Id="rId11" Type="http://schemas.openxmlformats.org/officeDocument/2006/relationships/hyperlink" Target="https://en.wikipedia.org/wiki/Enzyme_catalysis" TargetMode="External"/><Relationship Id="rId5" Type="http://schemas.openxmlformats.org/officeDocument/2006/relationships/hyperlink" Target="https://en.wikipedia.org/wiki/Species" TargetMode="External"/><Relationship Id="rId15" Type="http://schemas.openxmlformats.org/officeDocument/2006/relationships/hyperlink" Target="https://en.wikipedia.org/wiki/Organism" TargetMode="External"/><Relationship Id="rId10" Type="http://schemas.openxmlformats.org/officeDocument/2006/relationships/hyperlink" Target="https://en.wikipedia.org/wiki/Extracellular" TargetMode="External"/><Relationship Id="rId4" Type="http://schemas.openxmlformats.org/officeDocument/2006/relationships/hyperlink" Target="https://en.wikipedia.org/wiki/Gene_product" TargetMode="External"/><Relationship Id="rId9" Type="http://schemas.openxmlformats.org/officeDocument/2006/relationships/hyperlink" Target="https://en.wikipedia.org/wiki/Cell_(biology)" TargetMode="External"/><Relationship Id="rId14" Type="http://schemas.openxmlformats.org/officeDocument/2006/relationships/hyperlink" Target="https://en.wikipedia.org/wiki/Organ_(anatomy)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Traces/study/?acc=SRP429922&amp;o=acc_s%3A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215A-1514-CB57-4135-868E5B149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387" y="1822450"/>
            <a:ext cx="9144000" cy="2387600"/>
          </a:xfrm>
        </p:spPr>
        <p:txBody>
          <a:bodyPr/>
          <a:lstStyle/>
          <a:p>
            <a:r>
              <a:rPr lang="en-US" dirty="0">
                <a:latin typeface="Sagona" panose="02010004040101010103" pitchFamily="2" charset="0"/>
              </a:rPr>
              <a:t>RNA-seq Workshop (</a:t>
            </a:r>
            <a:r>
              <a:rPr lang="en-US" b="0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Using DESeq2</a:t>
            </a:r>
            <a:r>
              <a:rPr lang="en-US" dirty="0">
                <a:latin typeface="Sagona" panose="02010004040101010103" pitchFamily="2" charset="0"/>
              </a:rPr>
              <a:t>)</a:t>
            </a:r>
            <a:br>
              <a:rPr lang="en-US" dirty="0">
                <a:latin typeface="Sagona" panose="02010004040101010103" pitchFamily="2" charset="0"/>
              </a:rPr>
            </a:br>
            <a:r>
              <a:rPr lang="en-US" sz="3200" dirty="0">
                <a:latin typeface="Sagona" panose="02010004040101010103" pitchFamily="2" charset="0"/>
              </a:rPr>
              <a:t>~ Blueberry Breeding Lab ~</a:t>
            </a:r>
            <a:endParaRPr lang="en-US" dirty="0">
              <a:latin typeface="Sagona" panose="020100040401010101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1E130-70C6-8ABE-0256-5348115B1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978" y="5202238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latin typeface="Sagona" panose="02010004040101010103" pitchFamily="2" charset="0"/>
              </a:rPr>
              <a:t>Gabriel O. Matsumoto</a:t>
            </a:r>
          </a:p>
          <a:p>
            <a:pPr algn="l"/>
            <a:r>
              <a:rPr lang="en-US" dirty="0">
                <a:latin typeface="Sagona" panose="02010004040101010103" pitchFamily="2" charset="0"/>
              </a:rPr>
              <a:t>Edson de Andrade Silva, </a:t>
            </a:r>
            <a:r>
              <a:rPr lang="en-US" dirty="0" err="1">
                <a:latin typeface="Sagona" panose="02010004040101010103" pitchFamily="2" charset="0"/>
              </a:rPr>
              <a:t>Ph.D</a:t>
            </a:r>
            <a:endParaRPr lang="en-US" dirty="0">
              <a:latin typeface="Sagona" panose="020100040401010101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6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FE9A-4050-9ECA-F0AB-512EB7E3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782" y="-40313"/>
            <a:ext cx="3719513" cy="1325563"/>
          </a:xfrm>
        </p:spPr>
        <p:txBody>
          <a:bodyPr/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9CB2A5E-8C3F-A9A8-8A1D-1E495F52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0"/>
            <a:ext cx="2799256" cy="671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C48D48-4295-7E95-F53C-81F5E780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782" y="1397975"/>
            <a:ext cx="3825096" cy="40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9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FE9A-4050-9ECA-F0AB-512EB7E3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2" y="2766218"/>
            <a:ext cx="3719513" cy="1325563"/>
          </a:xfrm>
        </p:spPr>
        <p:txBody>
          <a:bodyPr/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207029-7794-3F75-1BE2-575F71DDE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8" y="0"/>
            <a:ext cx="6035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68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C0B363-43F1-0830-F72E-495121D2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3794918"/>
            <a:ext cx="10515600" cy="1325563"/>
          </a:xfrm>
        </p:spPr>
        <p:txBody>
          <a:bodyPr/>
          <a:lstStyle/>
          <a:p>
            <a:r>
              <a:rPr lang="en-US" dirty="0"/>
              <a:t>And now, what to do with the list of DEGs?</a:t>
            </a:r>
          </a:p>
        </p:txBody>
      </p:sp>
      <p:pic>
        <p:nvPicPr>
          <p:cNvPr id="12290" name="Picture 2" descr="Message bubble with question mark vector icon">
            <a:extLst>
              <a:ext uri="{FF2B5EF4-FFF2-40B4-BE49-F238E27FC236}">
                <a16:creationId xmlns:a16="http://schemas.microsoft.com/office/drawing/2014/main" id="{B8474481-5217-733F-EB81-4967AEAB4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4" y="1042987"/>
            <a:ext cx="4857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1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E5E817-D541-253F-1BD6-3F32B86B7E44}"/>
              </a:ext>
            </a:extLst>
          </p:cNvPr>
          <p:cNvSpPr txBox="1"/>
          <p:nvPr/>
        </p:nvSpPr>
        <p:spPr>
          <a:xfrm>
            <a:off x="1890117" y="1693845"/>
            <a:ext cx="83831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 </a:t>
            </a:r>
            <a:r>
              <a:rPr lang="en-US" sz="20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Gene Ontology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sz="20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GO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 is a major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 tooltip="Bioinformatics"/>
              </a:rPr>
              <a:t>bioinformatics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initiative to unify the representation of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Gene"/>
              </a:rPr>
              <a:t>gene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Gene product"/>
              </a:rPr>
              <a:t>gene product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attributes across all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Species"/>
              </a:rPr>
              <a:t>species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algn="l"/>
            <a:endParaRPr lang="en-US" sz="2000" dirty="0">
              <a:solidFill>
                <a:srgbClr val="2021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800100" lvl="1" indent="-342900">
              <a:buAutoNum type="arabicParenR"/>
            </a:pP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maintain and develop its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Controlled vocabulary"/>
              </a:rPr>
              <a:t>controlled vocabulary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of gene</a:t>
            </a:r>
          </a:p>
          <a:p>
            <a:pPr marL="800100" lvl="1" indent="-342900">
              <a:buAutoNum type="arabicParenR"/>
            </a:pP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 tooltip="Genome annotation"/>
              </a:rPr>
              <a:t>annotate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genes and gene products, and assimilate</a:t>
            </a:r>
          </a:p>
          <a:p>
            <a:pPr marL="800100" lvl="1" indent="-342900">
              <a:buAutoNum type="arabicParenR"/>
            </a:pP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provide tools for easy access to all aspects of the data provided by the project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CC912-4223-1EAD-B343-32E40BC84856}"/>
              </a:ext>
            </a:extLst>
          </p:cNvPr>
          <p:cNvSpPr txBox="1"/>
          <p:nvPr/>
        </p:nvSpPr>
        <p:spPr>
          <a:xfrm>
            <a:off x="1734740" y="1690063"/>
            <a:ext cx="940831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ontology covers three domains:</a:t>
            </a:r>
          </a:p>
          <a:p>
            <a:pPr algn="l"/>
            <a:endParaRPr lang="en-US" sz="2000" b="1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highlight>
                  <a:srgbClr val="FFFFFF"/>
                </a:highlight>
                <a:latin typeface="Arial" panose="020B0604020202020204" pitchFamily="34" charset="0"/>
                <a:hlinkClick r:id="rId8" tooltip="Cellular compon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lang="en-US" sz="2000" b="1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 tooltip="Cellular compon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ellular component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parts of a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ell (biology)"/>
              </a:rPr>
              <a:t>cell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 its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0" tooltip="Extracellular"/>
              </a:rPr>
              <a:t>extracellular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environment</a:t>
            </a:r>
          </a:p>
          <a:p>
            <a:pPr lvl="1"/>
            <a:endParaRPr lang="en-US" sz="20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Molecular function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the elemental activities of a gene product at the molecular level, such as binding or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1" tooltip="Enzyme catalysis"/>
              </a:rPr>
              <a:t>catalysis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highlight>
                  <a:srgbClr val="FFFFFF"/>
                </a:highlight>
                <a:latin typeface="Arial" panose="020B0604020202020204" pitchFamily="34" charset="0"/>
                <a:hlinkClick r:id="rId12" tooltip="Biological proc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lang="en-US" sz="2000" b="1" i="0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2" tooltip="Biological proc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iological process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operations or sets of molecular events with a defined beginning and end, pertinent to the functioning of integrated living units: cells,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3" tooltip="Tissue (biology)"/>
              </a:rPr>
              <a:t>tissues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4" tooltip="Organ (anatomy)"/>
              </a:rPr>
              <a:t>organs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 </a:t>
            </a:r>
            <a:r>
              <a:rPr lang="en-US" sz="20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5" tooltip="Organism"/>
              </a:rPr>
              <a:t>organisms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C5656-D801-F38D-C3F7-3DFF82E0A28E}"/>
              </a:ext>
            </a:extLst>
          </p:cNvPr>
          <p:cNvSpPr txBox="1"/>
          <p:nvPr/>
        </p:nvSpPr>
        <p:spPr>
          <a:xfrm>
            <a:off x="1454052" y="1286170"/>
            <a:ext cx="9408318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  <a:highlight>
                  <a:srgbClr val="FFFFFF"/>
                </a:highlight>
                <a:latin typeface="inherit"/>
              </a:rPr>
              <a:t>Example term</a:t>
            </a:r>
          </a:p>
          <a:p>
            <a:pPr algn="l"/>
            <a:endParaRPr lang="en-US" sz="2400" b="1" i="0" dirty="0">
              <a:effectLst/>
              <a:highlight>
                <a:srgbClr val="FFFFFF"/>
              </a:highlight>
              <a:latin typeface="inheri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Id</a:t>
            </a:r>
            <a:r>
              <a:rPr lang="en-US" sz="2000" i="1" dirty="0"/>
              <a:t>: </a:t>
            </a:r>
            <a:r>
              <a:rPr lang="en-US" sz="2000" dirty="0"/>
              <a:t>GO:0000016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Name</a:t>
            </a:r>
            <a:r>
              <a:rPr lang="en-US" sz="2000" dirty="0"/>
              <a:t>: lactase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Ontology</a:t>
            </a:r>
            <a:r>
              <a:rPr lang="en-US" sz="2000" dirty="0"/>
              <a:t>: </a:t>
            </a:r>
            <a:r>
              <a:rPr lang="en-US" sz="2000" dirty="0" err="1"/>
              <a:t>molecular_function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Def</a:t>
            </a:r>
            <a:r>
              <a:rPr lang="en-US" sz="2000" dirty="0"/>
              <a:t>: "Catalysis of the reaction: lactose + H2O=D-glucose + D-galactose." [EC:3.2.1.108]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Synonym</a:t>
            </a:r>
            <a:r>
              <a:rPr lang="en-US" sz="2000" dirty="0"/>
              <a:t>: "lactase-phlorizin hydrolase activity" BROAD [EC:3.2.1.108]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Synonym</a:t>
            </a:r>
            <a:r>
              <a:rPr lang="en-US" sz="2000" dirty="0"/>
              <a:t>: "lactose </a:t>
            </a:r>
            <a:r>
              <a:rPr lang="en-US" sz="2000" dirty="0" err="1"/>
              <a:t>galactohydrolase</a:t>
            </a:r>
            <a:r>
              <a:rPr lang="en-US" sz="2000" dirty="0"/>
              <a:t> activity" EXACT [EC:3.2.1.108]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Xref</a:t>
            </a:r>
            <a:r>
              <a:rPr lang="en-US" sz="2000" dirty="0"/>
              <a:t>: EC:3.2.1.108xref: </a:t>
            </a:r>
            <a:r>
              <a:rPr lang="en-US" sz="2000" dirty="0" err="1"/>
              <a:t>MetaCyc:LACTASE-RXN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Xref</a:t>
            </a:r>
            <a:r>
              <a:rPr lang="en-US" sz="2000" dirty="0"/>
              <a:t>: Reactome:20536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Is</a:t>
            </a:r>
            <a:r>
              <a:rPr lang="en-US" sz="2000" b="1" dirty="0" err="1"/>
              <a:t>_</a:t>
            </a:r>
            <a:r>
              <a:rPr lang="en-US" sz="2000" b="1" i="1" dirty="0" err="1"/>
              <a:t>a</a:t>
            </a:r>
            <a:r>
              <a:rPr lang="en-US" sz="2000" dirty="0"/>
              <a:t>: GO:0004553 ! hydrolase activity, hydrolyzing O-glycosyl compounds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97954-13E1-C1FE-362E-9227670D2B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2252" y="354252"/>
            <a:ext cx="9947496" cy="61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ene Ontology overview">
            <a:extLst>
              <a:ext uri="{FF2B5EF4-FFF2-40B4-BE49-F238E27FC236}">
                <a16:creationId xmlns:a16="http://schemas.microsoft.com/office/drawing/2014/main" id="{60D0F1CC-2884-E6AE-C0FA-FFBF97A7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918" y="0"/>
            <a:ext cx="6551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30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AD65-674B-228B-C375-97A1F5B3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6" y="4177699"/>
            <a:ext cx="3590925" cy="1325563"/>
          </a:xfrm>
        </p:spPr>
        <p:txBody>
          <a:bodyPr/>
          <a:lstStyle/>
          <a:p>
            <a:pPr algn="ctr"/>
            <a:r>
              <a:rPr lang="en-US" dirty="0"/>
              <a:t>GO Analysis</a:t>
            </a:r>
            <a:br>
              <a:rPr lang="en-US" dirty="0"/>
            </a:br>
            <a:r>
              <a:rPr lang="en-US" dirty="0"/>
              <a:t>Categorization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43F5F-7C86-EE70-66E2-CF4D28429FFF}"/>
              </a:ext>
            </a:extLst>
          </p:cNvPr>
          <p:cNvSpPr txBox="1"/>
          <p:nvPr/>
        </p:nvSpPr>
        <p:spPr>
          <a:xfrm>
            <a:off x="5267230" y="6150530"/>
            <a:ext cx="4819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https://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doi.org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/10.1038/s41598-019-45383-w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01E3C-4B6F-5353-9DD2-01CB9BE7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7" y="979007"/>
            <a:ext cx="7772400" cy="493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AD65-674B-228B-C375-97A1F5B3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351087"/>
            <a:ext cx="3718423" cy="1325563"/>
          </a:xfrm>
        </p:spPr>
        <p:txBody>
          <a:bodyPr/>
          <a:lstStyle/>
          <a:p>
            <a:pPr algn="ctr"/>
            <a:r>
              <a:rPr lang="en-US" dirty="0"/>
              <a:t>GO Enrichment 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FF4879-9709-616E-42D7-E39F0DB977B3}"/>
              </a:ext>
            </a:extLst>
          </p:cNvPr>
          <p:cNvGrpSpPr/>
          <p:nvPr/>
        </p:nvGrpSpPr>
        <p:grpSpPr>
          <a:xfrm>
            <a:off x="4556623" y="182562"/>
            <a:ext cx="6540091" cy="6492875"/>
            <a:chOff x="-9426777" y="-184666"/>
            <a:chExt cx="7671202" cy="73310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7D0A7C-3F6C-B36F-0764-98BDFCB417D5}"/>
                </a:ext>
              </a:extLst>
            </p:cNvPr>
            <p:cNvSpPr txBox="1"/>
            <p:nvPr/>
          </p:nvSpPr>
          <p:spPr>
            <a:xfrm>
              <a:off x="-8637985" y="6777037"/>
              <a:ext cx="6093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https://</a:t>
              </a:r>
              <a:r>
                <a:rPr lang="en-US" b="0" i="0" dirty="0" err="1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doi.org</a:t>
              </a:r>
              <a:r>
                <a:rPr 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/10.1186/s12870-020-02418-z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5D8B8F-F15F-1C72-61E4-60B74FC21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426777" y="-184666"/>
              <a:ext cx="767120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30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D768-F61C-00F3-07EE-F2C41BE2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TO OBTAIN FUNCTIONAL ANNOTATION?</a:t>
            </a:r>
            <a:endParaRPr lang="en-US" sz="8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5AC93-BA7B-5431-2783-67C95AECF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7772400" cy="2391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8A6ED-FEFB-D051-588E-F69C5D59B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8" y="2448751"/>
            <a:ext cx="7772400" cy="3046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A3CC8-B833-A4E4-6234-84B586A2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690688"/>
            <a:ext cx="7772400" cy="2978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68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55EB-1954-AAA7-88F3-9E1D31B9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17EAC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Functional Enrichment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6249B-A2B0-869E-E2F1-93F7E7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51"/>
          <a:stretch/>
        </p:blipFill>
        <p:spPr>
          <a:xfrm>
            <a:off x="412063" y="1880422"/>
            <a:ext cx="10941737" cy="1862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7F13C-987A-577F-E2DD-0AF7E853BA90}"/>
              </a:ext>
            </a:extLst>
          </p:cNvPr>
          <p:cNvSpPr txBox="1"/>
          <p:nvPr/>
        </p:nvSpPr>
        <p:spPr>
          <a:xfrm>
            <a:off x="1070372" y="3933059"/>
            <a:ext cx="10283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Where:</a:t>
            </a:r>
          </a:p>
          <a:p>
            <a:endParaRPr lang="en-US" b="1" dirty="0"/>
          </a:p>
          <a:p>
            <a:r>
              <a:rPr lang="en-US" dirty="0"/>
              <a:t>- </a:t>
            </a:r>
            <a:r>
              <a:rPr lang="en-US" b="1" dirty="0"/>
              <a:t>N</a:t>
            </a:r>
            <a:r>
              <a:rPr lang="en-US" dirty="0"/>
              <a:t>  is the total number of genes in the background set (e.g., the whole genome).</a:t>
            </a:r>
          </a:p>
          <a:p>
            <a:r>
              <a:rPr lang="en-US" dirty="0"/>
              <a:t>- </a:t>
            </a:r>
            <a:r>
              <a:rPr lang="en-US" b="1" dirty="0"/>
              <a:t>M</a:t>
            </a:r>
            <a:r>
              <a:rPr lang="en-US" dirty="0"/>
              <a:t> is the total number of genes annotated with the GO term in the background set.</a:t>
            </a:r>
          </a:p>
          <a:p>
            <a:r>
              <a:rPr lang="en-US" dirty="0"/>
              <a:t>- </a:t>
            </a:r>
            <a:r>
              <a:rPr lang="en-US" b="1" dirty="0"/>
              <a:t>n</a:t>
            </a:r>
            <a:r>
              <a:rPr lang="en-US" dirty="0"/>
              <a:t>  is the number of genes in the target set (e.g., differentially expressed genes).</a:t>
            </a:r>
          </a:p>
          <a:p>
            <a:r>
              <a:rPr lang="en-US" dirty="0"/>
              <a:t>-</a:t>
            </a:r>
            <a:r>
              <a:rPr lang="en-US" b="1" dirty="0"/>
              <a:t> k  </a:t>
            </a:r>
            <a:r>
              <a:rPr lang="en-US" dirty="0"/>
              <a:t>is the number of genes annotated with the GO term in the target set.</a:t>
            </a:r>
          </a:p>
        </p:txBody>
      </p:sp>
    </p:spTree>
    <p:extLst>
      <p:ext uri="{BB962C8B-B14F-4D97-AF65-F5344CB8AC3E}">
        <p14:creationId xmlns:p14="http://schemas.microsoft.com/office/powerpoint/2010/main" val="102702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830-E344-908D-F190-DB40673E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p:pic>
        <p:nvPicPr>
          <p:cNvPr id="14338" name="Picture 2" descr="Practice - Free user icons">
            <a:extLst>
              <a:ext uri="{FF2B5EF4-FFF2-40B4-BE49-F238E27FC236}">
                <a16:creationId xmlns:a16="http://schemas.microsoft.com/office/drawing/2014/main" id="{B85250C4-B5D6-06F5-5D00-170A9412B6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7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595673-0926-722B-2824-72D91B42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1" y="200024"/>
            <a:ext cx="5510655" cy="6643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673197-1B5D-1544-D667-77B96E5F2456}"/>
              </a:ext>
            </a:extLst>
          </p:cNvPr>
          <p:cNvSpPr txBox="1"/>
          <p:nvPr/>
        </p:nvSpPr>
        <p:spPr>
          <a:xfrm>
            <a:off x="7096126" y="559842"/>
            <a:ext cx="4019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Experimental Design</a:t>
            </a:r>
            <a:endParaRPr lang="en-US" sz="2800" b="0" i="0" dirty="0">
              <a:solidFill>
                <a:srgbClr val="555555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29ADB-EA08-01C5-A09B-7BACD90C3B60}"/>
              </a:ext>
            </a:extLst>
          </p:cNvPr>
          <p:cNvSpPr txBox="1"/>
          <p:nvPr/>
        </p:nvSpPr>
        <p:spPr>
          <a:xfrm>
            <a:off x="7096126" y="1398208"/>
            <a:ext cx="44108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L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eaves from the </a:t>
            </a:r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‘</a:t>
            </a:r>
            <a:r>
              <a:rPr lang="en-US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sharpblue</a:t>
            </a:r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’, ‘Draper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’, and </a:t>
            </a:r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V. </a:t>
            </a:r>
            <a:r>
              <a:rPr lang="en-US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dar</a:t>
            </a:r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-</a:t>
            </a:r>
          </a:p>
          <a:p>
            <a:r>
              <a:rPr lang="en-US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rowii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accessions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C3E5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C3E50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C</a:t>
            </a:r>
            <a:r>
              <a:rPr lang="en-US" b="1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ollected at five different stages;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C3E5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SG, MG, </a:t>
            </a:r>
            <a:r>
              <a:rPr lang="en-US" b="1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LG</a:t>
            </a:r>
            <a:r>
              <a:rPr lang="en-US" b="0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, PP, </a:t>
            </a:r>
            <a:r>
              <a:rPr lang="en-US" b="1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FP;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C3E5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C3E50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E</a:t>
            </a:r>
            <a:r>
              <a:rPr lang="en-US" b="1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ach replicate containing six fruits;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C3E5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T</a:t>
            </a:r>
            <a:r>
              <a:rPr lang="en-US" b="0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otal RNA from fruits from the strain</a:t>
            </a:r>
          </a:p>
          <a:p>
            <a:r>
              <a:rPr lang="en-US" b="0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using the </a:t>
            </a:r>
            <a:r>
              <a:rPr lang="en-US" b="1" i="0" dirty="0" err="1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Trizol</a:t>
            </a:r>
            <a:r>
              <a:rPr lang="en-US" b="1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reagent;</a:t>
            </a:r>
          </a:p>
          <a:p>
            <a:endParaRPr lang="en-US" b="1" dirty="0">
              <a:solidFill>
                <a:srgbClr val="2C3E5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Novogene</a:t>
            </a:r>
            <a:r>
              <a:rPr lang="en-US" b="0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(Tianjin, China) for </a:t>
            </a:r>
            <a:r>
              <a:rPr lang="en-US" b="1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library</a:t>
            </a:r>
          </a:p>
          <a:p>
            <a:r>
              <a:rPr lang="en-US" b="1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preparation</a:t>
            </a:r>
            <a:r>
              <a:rPr lang="en-US" b="0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and deep sequencing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BC636-C54E-983E-C9E1-183A2473057F}"/>
              </a:ext>
            </a:extLst>
          </p:cNvPr>
          <p:cNvSpPr/>
          <p:nvPr/>
        </p:nvSpPr>
        <p:spPr>
          <a:xfrm>
            <a:off x="520646" y="200024"/>
            <a:ext cx="5510655" cy="4100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6EDA4-F18C-0783-729A-A0F69732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8" y="574163"/>
            <a:ext cx="5640052" cy="29477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5125F-A05F-9699-CC6E-43FF414A3619}"/>
              </a:ext>
            </a:extLst>
          </p:cNvPr>
          <p:cNvSpPr txBox="1"/>
          <p:nvPr/>
        </p:nvSpPr>
        <p:spPr>
          <a:xfrm>
            <a:off x="6426994" y="5960671"/>
            <a:ext cx="6093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r>
              <a:rPr lang="en-US" sz="1200" b="0" i="0" u="none" strike="noStrike" dirty="0">
                <a:solidFill>
                  <a:srgbClr val="18BC9C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hlinkClick r:id="rId4"/>
              </a:rPr>
              <a:t>https://www.ncbi.nlm.nih.gov/Traces/study/?acc=SRP429922&amp;o=acc_s%3Aa</a:t>
            </a:r>
            <a:r>
              <a:rPr lang="en-US" sz="1200" b="0" i="0" dirty="0">
                <a:solidFill>
                  <a:srgbClr val="2C3E5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498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AF6B8A-F3F8-6CFC-5661-48A91F3F6BAD}"/>
              </a:ext>
            </a:extLst>
          </p:cNvPr>
          <p:cNvSpPr txBox="1">
            <a:spLocks/>
          </p:cNvSpPr>
          <p:nvPr/>
        </p:nvSpPr>
        <p:spPr>
          <a:xfrm>
            <a:off x="2806572" y="-259833"/>
            <a:ext cx="6578855" cy="1785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66AAD"/>
                </a:solidFill>
                <a:latin typeface="Sagona Book" panose="02020503050505020204" pitchFamily="18" charset="0"/>
              </a:rPr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3FAF14-1F35-2144-9632-B6CD99160D5C}"/>
              </a:ext>
            </a:extLst>
          </p:cNvPr>
          <p:cNvCxnSpPr>
            <a:cxnSpLocks/>
          </p:cNvCxnSpPr>
          <p:nvPr/>
        </p:nvCxnSpPr>
        <p:spPr>
          <a:xfrm>
            <a:off x="1665857" y="965899"/>
            <a:ext cx="8860286" cy="0"/>
          </a:xfrm>
          <a:prstGeom prst="line">
            <a:avLst/>
          </a:prstGeom>
          <a:ln w="57150">
            <a:solidFill>
              <a:srgbClr val="066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A2C0CA7F-7B8E-569F-99C0-C0874E95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5" y="2751518"/>
            <a:ext cx="5788077" cy="3871166"/>
          </a:xfrm>
          <a:prstGeom prst="rect">
            <a:avLst/>
          </a:prstGeom>
        </p:spPr>
      </p:pic>
      <p:pic>
        <p:nvPicPr>
          <p:cNvPr id="1028" name="Picture 4" descr="Blueberry Breeding &amp; Genomics | Gainesville FL | Home">
            <a:extLst>
              <a:ext uri="{FF2B5EF4-FFF2-40B4-BE49-F238E27FC236}">
                <a16:creationId xmlns:a16="http://schemas.microsoft.com/office/drawing/2014/main" id="{A654452B-8A48-D165-7225-A6536794F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94" y="1187939"/>
            <a:ext cx="4988288" cy="148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BB016DC-E21B-5CDE-743B-6C53DA04AE0E}"/>
              </a:ext>
            </a:extLst>
          </p:cNvPr>
          <p:cNvSpPr txBox="1"/>
          <p:nvPr/>
        </p:nvSpPr>
        <p:spPr>
          <a:xfrm>
            <a:off x="6914815" y="1319327"/>
            <a:ext cx="444890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agona" panose="02010004040101010103" pitchFamily="2" charset="0"/>
              </a:rPr>
              <a:t>Dr. Patricio Munoz</a:t>
            </a:r>
          </a:p>
          <a:p>
            <a:pPr algn="ctr"/>
            <a:r>
              <a:rPr lang="en-US" sz="2400" dirty="0">
                <a:latin typeface="Sagona" panose="02010004040101010103" pitchFamily="2" charset="0"/>
              </a:rPr>
              <a:t>Dr. Kelly </a:t>
            </a:r>
            <a:r>
              <a:rPr lang="en-US" sz="2400" dirty="0" err="1">
                <a:latin typeface="Sagona" panose="02010004040101010103" pitchFamily="2" charset="0"/>
              </a:rPr>
              <a:t>Balmant</a:t>
            </a:r>
            <a:endParaRPr lang="en-US" sz="2400" dirty="0">
              <a:latin typeface="Sagona" panose="02010004040101010103" pitchFamily="2" charset="0"/>
            </a:endParaRPr>
          </a:p>
          <a:p>
            <a:pPr algn="ctr"/>
            <a:r>
              <a:rPr lang="en-US" sz="2400" dirty="0">
                <a:latin typeface="Sagona" panose="02010004040101010103" pitchFamily="2" charset="0"/>
              </a:rPr>
              <a:t>Dr. </a:t>
            </a:r>
            <a:r>
              <a:rPr lang="en-US" sz="2400" dirty="0" err="1">
                <a:latin typeface="Sagona" panose="02010004040101010103" pitchFamily="2" charset="0"/>
              </a:rPr>
              <a:t>Seonghee</a:t>
            </a:r>
            <a:r>
              <a:rPr lang="en-US" sz="2400" dirty="0">
                <a:latin typeface="Sagona" panose="02010004040101010103" pitchFamily="2" charset="0"/>
              </a:rPr>
              <a:t> Lee</a:t>
            </a:r>
          </a:p>
          <a:p>
            <a:pPr algn="ctr"/>
            <a:r>
              <a:rPr lang="en-US" sz="2400" dirty="0">
                <a:latin typeface="Sagona" panose="02010004040101010103" pitchFamily="2" charset="0"/>
              </a:rPr>
              <a:t>Dr. Brad </a:t>
            </a:r>
            <a:r>
              <a:rPr lang="en-US" sz="2400" dirty="0" err="1">
                <a:latin typeface="Sagona" panose="02010004040101010103" pitchFamily="2" charset="0"/>
              </a:rPr>
              <a:t>Barbazuk</a:t>
            </a:r>
            <a:endParaRPr lang="en-US" sz="2400" dirty="0">
              <a:latin typeface="Sagona" panose="02010004040101010103" pitchFamily="2" charset="0"/>
            </a:endParaRPr>
          </a:p>
          <a:p>
            <a:pPr algn="ctr"/>
            <a:r>
              <a:rPr lang="en-US" sz="2400" dirty="0">
                <a:latin typeface="Sagona" panose="02010004040101010103" pitchFamily="2" charset="0"/>
              </a:rPr>
              <a:t>Dr. Juliana </a:t>
            </a:r>
            <a:r>
              <a:rPr lang="en-US" sz="2400" dirty="0" err="1">
                <a:latin typeface="Sagona" panose="02010004040101010103" pitchFamily="2" charset="0"/>
              </a:rPr>
              <a:t>Benevenuto</a:t>
            </a:r>
            <a:endParaRPr lang="en-US" sz="2400" dirty="0">
              <a:latin typeface="Sagona" panose="02010004040101010103" pitchFamily="2" charset="0"/>
            </a:endParaRPr>
          </a:p>
        </p:txBody>
      </p:sp>
      <p:pic>
        <p:nvPicPr>
          <p:cNvPr id="59" name="Graphic 58" descr="Blueberry with solid fill">
            <a:extLst>
              <a:ext uri="{FF2B5EF4-FFF2-40B4-BE49-F238E27FC236}">
                <a16:creationId xmlns:a16="http://schemas.microsoft.com/office/drawing/2014/main" id="{86D4B201-B28A-3D2B-29C5-31CAF5615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1640" y="3427685"/>
            <a:ext cx="579854" cy="579854"/>
          </a:xfrm>
          <a:prstGeom prst="rect">
            <a:avLst/>
          </a:prstGeom>
        </p:spPr>
      </p:pic>
      <p:pic>
        <p:nvPicPr>
          <p:cNvPr id="62" name="Graphic 61" descr="Blueberry with solid fill">
            <a:extLst>
              <a:ext uri="{FF2B5EF4-FFF2-40B4-BE49-F238E27FC236}">
                <a16:creationId xmlns:a16="http://schemas.microsoft.com/office/drawing/2014/main" id="{670DB90E-528D-45E3-E87B-828AE44C4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2973" y="3573987"/>
            <a:ext cx="397534" cy="397534"/>
          </a:xfrm>
          <a:prstGeom prst="rect">
            <a:avLst/>
          </a:prstGeom>
        </p:spPr>
      </p:pic>
      <p:pic>
        <p:nvPicPr>
          <p:cNvPr id="63" name="Graphic 62" descr="Blueberry with solid fill">
            <a:extLst>
              <a:ext uri="{FF2B5EF4-FFF2-40B4-BE49-F238E27FC236}">
                <a16:creationId xmlns:a16="http://schemas.microsoft.com/office/drawing/2014/main" id="{D6C38FAB-3DA4-40E2-66D2-214E21C6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4644" y="3573987"/>
            <a:ext cx="397534" cy="397534"/>
          </a:xfrm>
          <a:prstGeom prst="rect">
            <a:avLst/>
          </a:prstGeom>
        </p:spPr>
      </p:pic>
      <p:pic>
        <p:nvPicPr>
          <p:cNvPr id="1030" name="Picture 6" descr="UF/IFAS Horticultural Sciences (@ufhorticulture) / X">
            <a:extLst>
              <a:ext uri="{FF2B5EF4-FFF2-40B4-BE49-F238E27FC236}">
                <a16:creationId xmlns:a16="http://schemas.microsoft.com/office/drawing/2014/main" id="{F26402C3-7F7A-9D72-E80E-0F7B2A4F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251" y="5188190"/>
            <a:ext cx="1462246" cy="14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s - Branding Portal - University of Florida, Institute of Food and  Agricultural Sciences - UF/IFAS">
            <a:extLst>
              <a:ext uri="{FF2B5EF4-FFF2-40B4-BE49-F238E27FC236}">
                <a16:creationId xmlns:a16="http://schemas.microsoft.com/office/drawing/2014/main" id="{9444B11E-8C46-07C8-02EB-7CA199E9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869" y="5336680"/>
            <a:ext cx="2900564" cy="130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F4928756-8AD8-F974-4DC0-F6D3AB59FA68}"/>
              </a:ext>
            </a:extLst>
          </p:cNvPr>
          <p:cNvSpPr txBox="1">
            <a:spLocks/>
          </p:cNvSpPr>
          <p:nvPr/>
        </p:nvSpPr>
        <p:spPr>
          <a:xfrm>
            <a:off x="6007482" y="3629173"/>
            <a:ext cx="6578855" cy="1785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66AAD"/>
                </a:solidFill>
                <a:latin typeface="Sagona Book" panose="02020503050505020204" pitchFamily="18" charset="0"/>
              </a:rPr>
              <a:t>Questions?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8B2174C2-C87C-2F64-F6B5-59969D85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24B3-B1FF-7F4B-9310-5B26059C79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A5D1C1-093C-095F-7345-C1A12797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73" y="589064"/>
            <a:ext cx="7394255" cy="59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suring Reproducible Transcriptomic Analysis with DESeq2 and tximeta -  Chan Zuckerberg Initiative">
            <a:extLst>
              <a:ext uri="{FF2B5EF4-FFF2-40B4-BE49-F238E27FC236}">
                <a16:creationId xmlns:a16="http://schemas.microsoft.com/office/drawing/2014/main" id="{5833EB50-DB76-B66B-C40B-BEA35631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48" y="995045"/>
            <a:ext cx="4212408" cy="493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apting limma and edgeR for Single-cell and Proteomics - Chan Zuckerberg  Initiative">
            <a:extLst>
              <a:ext uri="{FF2B5EF4-FFF2-40B4-BE49-F238E27FC236}">
                <a16:creationId xmlns:a16="http://schemas.microsoft.com/office/drawing/2014/main" id="{EADE2D30-32FF-4394-AE39-AFFDCB36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" y="942499"/>
            <a:ext cx="4302126" cy="503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18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nsuring Reproducible Transcriptomic Analysis with DESeq2 and tximeta -  Chan Zuckerberg Initiative">
            <a:extLst>
              <a:ext uri="{FF2B5EF4-FFF2-40B4-BE49-F238E27FC236}">
                <a16:creationId xmlns:a16="http://schemas.microsoft.com/office/drawing/2014/main" id="{D104AB0E-8EEB-CE01-DA8F-630768A2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46" y="-31304"/>
            <a:ext cx="3642607" cy="426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dapting limma and edgeR for Single-cell and Proteomics - Chan Zuckerberg  Initiative">
            <a:extLst>
              <a:ext uri="{FF2B5EF4-FFF2-40B4-BE49-F238E27FC236}">
                <a16:creationId xmlns:a16="http://schemas.microsoft.com/office/drawing/2014/main" id="{37960B75-4DF5-D587-03F6-8FCDEF59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6" y="-122180"/>
            <a:ext cx="3720189" cy="435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39058-CB03-90F7-F897-BE8A15B95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8"/>
          <a:stretch/>
        </p:blipFill>
        <p:spPr>
          <a:xfrm>
            <a:off x="410235" y="1898765"/>
            <a:ext cx="11371529" cy="4994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335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028F3-8597-35A9-3672-974D1E7E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47" y="981091"/>
            <a:ext cx="7772400" cy="4470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99B56-E7F9-F16D-B93C-C5E422414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7" y="2041257"/>
            <a:ext cx="8491890" cy="328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2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C462-BBCE-C49C-0278-8D23130B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956" y="908050"/>
            <a:ext cx="3305175" cy="1325563"/>
          </a:xfrm>
        </p:spPr>
        <p:txBody>
          <a:bodyPr/>
          <a:lstStyle/>
          <a:p>
            <a:r>
              <a:rPr lang="en-US" dirty="0"/>
              <a:t>Explanations!</a:t>
            </a:r>
          </a:p>
        </p:txBody>
      </p:sp>
      <p:pic>
        <p:nvPicPr>
          <p:cNvPr id="13314" name="Picture 2" descr="Explain - Free business and finance icons">
            <a:extLst>
              <a:ext uri="{FF2B5EF4-FFF2-40B4-BE49-F238E27FC236}">
                <a16:creationId xmlns:a16="http://schemas.microsoft.com/office/drawing/2014/main" id="{A7203B24-29B0-0133-A86C-CCA0B6AC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868" y="2466973"/>
            <a:ext cx="3370263" cy="33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78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A5E5-E84D-1C98-F7C4-139D3E55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17EAC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Differential Expression Analysis Using DESeq2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B3DA14-0830-7625-394C-B79DEBA8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6" y="2185132"/>
            <a:ext cx="3825096" cy="40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ga Libro Prueba how to calculate fold change por favor confirmar global  Brisa">
            <a:extLst>
              <a:ext uri="{FF2B5EF4-FFF2-40B4-BE49-F238E27FC236}">
                <a16:creationId xmlns:a16="http://schemas.microsoft.com/office/drawing/2014/main" id="{1F71BE9F-314C-0744-0223-CA3997FC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48" y="2042256"/>
            <a:ext cx="5416064" cy="40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56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EEEFB4-45E2-6830-1F4E-9E8880738D8B}"/>
              </a:ext>
            </a:extLst>
          </p:cNvPr>
          <p:cNvGrpSpPr/>
          <p:nvPr/>
        </p:nvGrpSpPr>
        <p:grpSpPr>
          <a:xfrm>
            <a:off x="275035" y="742950"/>
            <a:ext cx="13083778" cy="6049861"/>
            <a:chOff x="275035" y="742950"/>
            <a:chExt cx="13083778" cy="6049861"/>
          </a:xfrm>
        </p:grpSpPr>
        <p:pic>
          <p:nvPicPr>
            <p:cNvPr id="5122" name="Picture 2" descr="Hands-on: Visualization of RNA-Seq results with Volcano Plot in R /  Visualization of RNA-Seq results with Volcano Plot in R / Transcriptomics">
              <a:extLst>
                <a:ext uri="{FF2B5EF4-FFF2-40B4-BE49-F238E27FC236}">
                  <a16:creationId xmlns:a16="http://schemas.microsoft.com/office/drawing/2014/main" id="{F518C97D-C1B6-9941-E23B-0C7E5AE33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551" y="742950"/>
              <a:ext cx="8807450" cy="5680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C045F5-F876-9EF3-8C51-6F107624CA78}"/>
                </a:ext>
              </a:extLst>
            </p:cNvPr>
            <p:cNvSpPr txBox="1"/>
            <p:nvPr/>
          </p:nvSpPr>
          <p:spPr>
            <a:xfrm>
              <a:off x="275035" y="6423479"/>
              <a:ext cx="130837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https://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training.galaxyproject.org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/training-material/topics/transcriptomics/tutorials/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rna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-seq-viz-with-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volcanoplot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-r/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tutorial.html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05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NA_seq Workshop" id="{8A0D607B-392B-4B4D-90E6-AAD59564FD43}" vid="{D758DDB8-D1F9-B94B-8479-51447F677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6314</TotalTime>
  <Words>519</Words>
  <Application>Microsoft Macintosh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Helvetica</vt:lpstr>
      <vt:lpstr>Helvetica Neue</vt:lpstr>
      <vt:lpstr>inherit</vt:lpstr>
      <vt:lpstr>Lato</vt:lpstr>
      <vt:lpstr>Sagona</vt:lpstr>
      <vt:lpstr>Sagona Book</vt:lpstr>
      <vt:lpstr>Office Theme</vt:lpstr>
      <vt:lpstr>RNA-seq Workshop (Using DESeq2) ~ Blueberry Breeding Lab ~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Explanations!</vt:lpstr>
      <vt:lpstr>Differential Expression Analysis Using DESeq2</vt:lpstr>
      <vt:lpstr>PowerPoint Presentation</vt:lpstr>
      <vt:lpstr>HEATMAP</vt:lpstr>
      <vt:lpstr>HEATMAP</vt:lpstr>
      <vt:lpstr>And now, what to do with the list of DEGs?</vt:lpstr>
      <vt:lpstr>PowerPoint Presentation</vt:lpstr>
      <vt:lpstr>PowerPoint Presentation</vt:lpstr>
      <vt:lpstr>GO Analysis Categorization</vt:lpstr>
      <vt:lpstr>GO Enrichment  Analysis</vt:lpstr>
      <vt:lpstr>HOW TO OBTAIN FUNCTIONAL ANNOTATION?</vt:lpstr>
      <vt:lpstr>Functional Enrichment Analysis</vt:lpstr>
      <vt:lpstr>PRACTICE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 Workshop ~ Blueberry Breeding Lab ~</dc:title>
  <dc:creator>Matsumoto,Gabriel O</dc:creator>
  <cp:lastModifiedBy>de Andrade Silva, Edson M.</cp:lastModifiedBy>
  <cp:revision>22</cp:revision>
  <dcterms:created xsi:type="dcterms:W3CDTF">2024-07-18T21:31:34Z</dcterms:created>
  <dcterms:modified xsi:type="dcterms:W3CDTF">2024-08-09T14:42:33Z</dcterms:modified>
</cp:coreProperties>
</file>